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65" r:id="rId4"/>
    <p:sldId id="266" r:id="rId5"/>
    <p:sldId id="267" r:id="rId6"/>
    <p:sldId id="273" r:id="rId7"/>
    <p:sldId id="268" r:id="rId8"/>
    <p:sldId id="269" r:id="rId9"/>
    <p:sldId id="270" r:id="rId10"/>
    <p:sldId id="272" r:id="rId11"/>
    <p:sldId id="271" r:id="rId12"/>
    <p:sldId id="274" r:id="rId13"/>
    <p:sldId id="293" r:id="rId14"/>
    <p:sldId id="275" r:id="rId15"/>
    <p:sldId id="288" r:id="rId16"/>
    <p:sldId id="289" r:id="rId17"/>
    <p:sldId id="290" r:id="rId18"/>
    <p:sldId id="291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92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7C1342-E93A-4E2A-AC7A-EE08B8517984}">
          <p14:sldIdLst>
            <p14:sldId id="256"/>
            <p14:sldId id="264"/>
            <p14:sldId id="265"/>
            <p14:sldId id="266"/>
            <p14:sldId id="267"/>
            <p14:sldId id="273"/>
            <p14:sldId id="268"/>
            <p14:sldId id="269"/>
            <p14:sldId id="270"/>
          </p14:sldIdLst>
        </p14:section>
        <p14:section name="Подходы к конкурентности" id="{1B4492DB-237E-46C4-A7C3-86F4C71DB99D}">
          <p14:sldIdLst>
            <p14:sldId id="272"/>
            <p14:sldId id="271"/>
            <p14:sldId id="274"/>
            <p14:sldId id="293"/>
            <p14:sldId id="275"/>
            <p14:sldId id="288"/>
            <p14:sldId id="289"/>
            <p14:sldId id="290"/>
            <p14:sldId id="291"/>
          </p14:sldIdLst>
        </p14:section>
        <p14:section name="Когда использовать конкурентность" id="{21CB0B3B-5288-43FB-9305-5A3D06EE6CCE}">
          <p14:sldIdLst>
            <p14:sldId id="277"/>
            <p14:sldId id="276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9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097" autoAdjust="0"/>
  </p:normalViewPr>
  <p:slideViewPr>
    <p:cSldViewPr snapToGrid="0" showGuides="1">
      <p:cViewPr>
        <p:scale>
          <a:sx n="75" d="100"/>
          <a:sy n="75" d="100"/>
        </p:scale>
        <p:origin x="1206" y="294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EAEEE-54E9-4194-892E-4E021D5863A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B55F-6A40-4B48-8E84-03104FFED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 двух программистов, работающих над одним проектом.</a:t>
            </a:r>
          </a:p>
          <a:p>
            <a:endParaRPr lang="ru-RU" dirty="0"/>
          </a:p>
          <a:p>
            <a:r>
              <a:rPr lang="ru-RU" dirty="0"/>
              <a:t>Если они находятся в отдельных офисах, то работают спокойно, не мешая друг другу, и у каждого есть свой комплект справочников. Однако общение затруднено — им приходится звонить, писать письма или ходить в кабинет коллеги. Кроме того, требуется больше ресурсов: два офиса, дублирующиеся справочники.</a:t>
            </a:r>
          </a:p>
          <a:p>
            <a:endParaRPr lang="ru-RU" dirty="0"/>
          </a:p>
          <a:p>
            <a:r>
              <a:rPr lang="ru-RU" dirty="0"/>
              <a:t>Теперь представим, что программисты работают в одном офисе. Они могут свободно обсуждать проект, рисовать схемы на доске и быстрее обмениваться идеями. Это сокращает затраты на офис и ресурсы. Но появляются и сложности: становится труднее сосредоточиться, а общие ресурсы (например, справочники) могут теряться.</a:t>
            </a:r>
          </a:p>
          <a:p>
            <a:endParaRPr lang="ru-RU" dirty="0"/>
          </a:p>
          <a:p>
            <a:r>
              <a:rPr lang="ru-RU" dirty="0"/>
              <a:t>Эти два способа организации работы иллюстрируют два подхода к конкурентности. В данном примере каждый программист — это поток, а офис — процесс. Первый вариант — это несколько однотредовых процессов (каждый в своем офисе), а второй — многопоточный процесс (оба работают в одном кабинете). В реальных системах могут сочетаться оба подхода: несколько процессов, часть из которых многопоточные, а часть — однотредовые. Рассмотрим подробнее эти подходы в приложениях.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5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Векторизация - важная техника современных процессоров. Вместо выполнения инструкции над одним числом, процессор может обрабатывать несколько данных одновременно.</a:t>
            </a:r>
          </a:p>
          <a:p>
            <a:r>
              <a:rPr lang="ru-RU" dirty="0"/>
              <a:t>Для этого используются специальные инструкции векторные регистры, хранящие 2-, 4-, 8- или 16 чисел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8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GPU изначально разрабатывались для обработки графики, но их архитектура оказалась идеальной для массового параллелизма. В отличие от CPU, у которого несколько мощных ядер, GPU содержит тысячи слабых потоковых процессоров, способных выполнять одни и те же операции над разными данными.</a:t>
            </a:r>
            <a:br>
              <a:rPr lang="ru-RU" dirty="0"/>
            </a:br>
            <a:r>
              <a:rPr lang="ru-RU" dirty="0"/>
              <a:t>Современные GPU используются в широком спектре задач: от компьютерной графики до ускорения нейросетей.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6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Segoe UI Web (Cyrillic)"/>
              </a:rPr>
              <a:t>Код, использующий параллелизм, во многих случаях сложнее понять, поэтому написание и поддержка многопоточного кода сопряжены с прямыми интеллектуальными затратами, а дополнительная сложность также может привести к большему количеству ошибок. Если потенциальный прирост производительности не является достаточно большим или разделение обязанностей не является достаточно ясным, чтобы оправдать дополнительное время разработки, необходимое для правильного выполнения, и дополнительные затраты, связанные с поддержкой многопоточного кода, не используйте параллелизм. это когда выгода не стоит затрат.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Segoe UI Web (Cyrillic)"/>
            </a:endParaRPr>
          </a:p>
          <a:p>
            <a:r>
              <a:rPr lang="ru-RU" dirty="0"/>
              <a:t>Создание потока требует затрат ОС (выделение ресурсов, добавление в планировщик).Если поток выполняет короткую задачу, накладные расходы могут превысить выигрыш в скорости.</a:t>
            </a:r>
          </a:p>
          <a:p>
            <a:endParaRPr lang="ru-RU" dirty="0"/>
          </a:p>
          <a:p>
            <a:r>
              <a:rPr lang="ru-RU" dirty="0"/>
              <a:t>Потоки потребляют память (каждому нужен стек).Слишком много потоков может замедлить всю систему.В 32-битных системах ограничено адресное пространство (например, 4096 потоков с 1 МБ стеком исчерпают 4 ГБ). В 64-битных системах ограничений по адресному пространству меньше, но ресурсы всё равно конечны.</a:t>
            </a:r>
          </a:p>
          <a:p>
            <a:endParaRPr lang="ru-RU" dirty="0"/>
          </a:p>
          <a:p>
            <a:r>
              <a:rPr lang="ru-RU" dirty="0"/>
              <a:t>Каждое переключение требует времени, которое могло бы использоваться для полезных вычислений. При большом количестве потоков производительность может снизиться.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4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F398-D331-4C69-9489-4DA3ED6C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AA16-2016-D59E-5463-31B9E18A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9C47-672E-366E-EED9-E85194F5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9617-DCD4-B449-FF7E-E9F90507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91AC-1389-E13D-33BB-9A49EC5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F00C-1F06-A7D9-F640-BCF95E6B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354D4-944D-47BF-5BA3-D8D8C60F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33D5-F3FB-51C1-6D4A-C5D2992A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D4E5C-D832-4F81-A347-4E2BACD7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4E46-60E6-1247-5F04-240A53EE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3E13F-5C97-736E-1CE5-B42E90BD8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7140C-2917-9B08-35DE-23B59BF1D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5DACF-82B7-C078-D376-BC6C5755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77070-77AE-4099-8D2D-FFF672F9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D963-F983-745B-AAC9-E47742D0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0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E575-3BD1-8537-7A16-E11B7EE0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4E2F-AB6A-4EC0-7163-4F1F90CC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3B40-D93D-8E33-AF53-F9B5B4AC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0205-744E-6B7E-B20E-DB1E7F85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4876-2FA0-4714-6A31-8142FD19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A2BD-E823-0D95-998D-C2203EB3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EE7D6-661A-51BA-D291-6A95A163F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B1E0-35A5-1D05-6018-38B6717A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4F28-3209-81EA-7895-2E649B55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1B4D-043F-213F-67B6-91BC83FB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B603-174E-EA86-6C05-62AD32A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CE98-7120-F881-1ABC-AE8D8F37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DF23A-897E-89E6-7492-A9773509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34405-9499-618C-1EF7-4F4B0B58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B858B-3FE3-40FC-D7FE-F87F73EF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2C7D0-C246-2D0A-A97B-47077741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0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F20B-D40B-D5EF-0EDA-B072349D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435E2-987C-7897-737C-E7A7EB68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EBCD4-6417-8A9A-8E27-2C7A6BDCC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51686-51D9-4BFF-B031-BD415A24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5717D-801A-5688-AECB-AAE10FF54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C3AB0-14E9-0F9A-3F1E-9EB043E4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6764F-1C47-55FB-C346-13D1F558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0D68C-CFEA-C2A4-F67F-F81B2137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EB6F-5040-1FC1-3C9A-55E41E66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235E6-8FF5-2FE5-15F5-2ABE6B89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2B383-90E1-7C15-8111-17356632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53D6-2E54-0853-A8D2-2201134D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2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019D0-C4AE-7FBB-5364-0C113587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0A4C0-6A3D-61B9-8C61-296DF036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F63D6-D131-BB8F-835D-512CFB3A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637D-88E5-3156-AB4C-10B99D7F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7CA6-B4FA-DCE4-E795-E927F4166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F4D3A-6BC1-4E56-D41D-9AAEF0CE7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21487-822C-C7F2-CE91-A290B4CC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B099-330B-035F-2418-2EAEB020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06E8F-136D-4D3D-DFC8-30A785D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670C-DD28-AFA9-0AAE-4B878A51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FA5E8-86F5-E43B-E18D-439643AD9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DCB4B-DCF4-E712-8DDF-01C0AF19E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6FB11-505E-EBB2-99A1-9B08A87E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4783-C5BF-8580-EDB8-D2852092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5451-F5C1-859D-6399-D3946BC7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3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EB815-91F1-83AB-A185-0957C69D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3CDA4-5DE4-1D22-BCDC-55417E2AC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1E6D-6C85-3F0A-1DB8-F345C7392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717A0-B475-4644-9A30-9CCF559FD09F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52DA-BAE3-A152-7353-B25C6A79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2F44-D8F6-FA09-F3D9-B7205A06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92C7E-ED67-4FFB-84F5-58EB2780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70003-1051-92D4-EBF3-CE0668CB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0E84A-F61B-EAE7-2F6D-03DB1B0B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конкурентности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74C49-7146-73EB-8EB8-D0DE48CD2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F067-F64B-6F33-93B6-FD0DC89C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Два</a:t>
            </a:r>
            <a:r>
              <a:rPr lang="en-US" dirty="0"/>
              <a:t> </a:t>
            </a:r>
            <a:r>
              <a:rPr lang="ru-RU" dirty="0"/>
              <a:t>подхода к конкурентности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3CF848-2995-F58C-C396-86D8950350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43969"/>
            <a:ext cx="1639492" cy="291465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548D0F-CC79-D9B3-514F-5889D556C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EE138-30E4-F210-2751-CFA1C3DF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05200" y="2543969"/>
            <a:ext cx="1689498" cy="300355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5A467-6402-2B25-5FC5-DBF37B821C3F}"/>
              </a:ext>
            </a:extLst>
          </p:cNvPr>
          <p:cNvGrpSpPr/>
          <p:nvPr/>
        </p:nvGrpSpPr>
        <p:grpSpPr>
          <a:xfrm>
            <a:off x="2623146" y="2844800"/>
            <a:ext cx="714373" cy="2334419"/>
            <a:chOff x="2534246" y="2470554"/>
            <a:chExt cx="914400" cy="2988065"/>
          </a:xfrm>
        </p:grpSpPr>
        <p:pic>
          <p:nvPicPr>
            <p:cNvPr id="14" name="Graphic 13" descr="Chat outline">
              <a:extLst>
                <a:ext uri="{FF2B5EF4-FFF2-40B4-BE49-F238E27FC236}">
                  <a16:creationId xmlns:a16="http://schemas.microsoft.com/office/drawing/2014/main" id="{F07FF64F-E78A-738D-7A67-131C6558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34246" y="24705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lephone with solid fill">
              <a:extLst>
                <a:ext uri="{FF2B5EF4-FFF2-40B4-BE49-F238E27FC236}">
                  <a16:creationId xmlns:a16="http://schemas.microsoft.com/office/drawing/2014/main" id="{AD3AADB2-4EFE-9B29-1C20-6702C12DC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34246" y="307775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Web cam with solid fill">
              <a:extLst>
                <a:ext uri="{FF2B5EF4-FFF2-40B4-BE49-F238E27FC236}">
                  <a16:creationId xmlns:a16="http://schemas.microsoft.com/office/drawing/2014/main" id="{6C5EC8C1-BCA2-0EE2-2864-187BC6243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4246" y="4544219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Email with solid fill">
              <a:extLst>
                <a:ext uri="{FF2B5EF4-FFF2-40B4-BE49-F238E27FC236}">
                  <a16:creationId xmlns:a16="http://schemas.microsoft.com/office/drawing/2014/main" id="{FC3590BD-DD6E-41D6-9E1A-CA9F6C34B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47354" y="3937016"/>
              <a:ext cx="688184" cy="68818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403FAA5-2228-4383-CCBB-DD59C7BA9CFE}"/>
              </a:ext>
            </a:extLst>
          </p:cNvPr>
          <p:cNvSpPr txBox="1"/>
          <p:nvPr/>
        </p:nvSpPr>
        <p:spPr>
          <a:xfrm>
            <a:off x="5194698" y="3848100"/>
            <a:ext cx="97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6883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16532-E75E-1F77-7390-952B2EC2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Многопроцессность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DA3E9-1FAA-F7EF-50E4-2EF8862F0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Приложение делится на несколько однопоточных процессов, выполняющихся одновременно</a:t>
            </a:r>
          </a:p>
          <a:p>
            <a:r>
              <a:rPr lang="ru-RU" dirty="0"/>
              <a:t>Процессы взаимодействуют через механизмы межпроцессного взаимодействия</a:t>
            </a:r>
          </a:p>
          <a:p>
            <a:pPr lvl="1"/>
            <a:r>
              <a:rPr lang="ru-RU" dirty="0"/>
              <a:t>Сокеты, сигналы, каналы, файлы, общая память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Более сложная и медленная коммуникация</a:t>
            </a:r>
          </a:p>
          <a:p>
            <a:pPr lvl="1"/>
            <a:r>
              <a:rPr lang="ru-RU" dirty="0"/>
              <a:t>Запуск новых процессов требует памяти и времени</a:t>
            </a:r>
          </a:p>
          <a:p>
            <a:r>
              <a:rPr lang="ru-RU" dirty="0"/>
              <a:t>Достоинства:</a:t>
            </a:r>
          </a:p>
          <a:p>
            <a:pPr lvl="1"/>
            <a:r>
              <a:rPr lang="ru-RU" dirty="0"/>
              <a:t>Защита процессов друг от друга</a:t>
            </a:r>
          </a:p>
          <a:p>
            <a:pPr lvl="1"/>
            <a:r>
              <a:rPr lang="ru-RU" dirty="0"/>
              <a:t>Масштабируемость на множество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14357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E4CB88-2C0E-4CC5-4D40-AF0D496386E7}"/>
              </a:ext>
            </a:extLst>
          </p:cNvPr>
          <p:cNvSpPr/>
          <p:nvPr/>
        </p:nvSpPr>
        <p:spPr>
          <a:xfrm>
            <a:off x="4221016" y="5758822"/>
            <a:ext cx="3962400" cy="629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Ядро ОС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3BA8BC-317F-7828-2E2F-87E2E04D5820}"/>
              </a:ext>
            </a:extLst>
          </p:cNvPr>
          <p:cNvGrpSpPr/>
          <p:nvPr/>
        </p:nvGrpSpPr>
        <p:grpSpPr>
          <a:xfrm>
            <a:off x="5126180" y="470093"/>
            <a:ext cx="1787236" cy="2670753"/>
            <a:chOff x="955964" y="1995055"/>
            <a:chExt cx="1787236" cy="26707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897FEB-2116-60CC-0411-56A1350E1A06}"/>
                </a:ext>
              </a:extLst>
            </p:cNvPr>
            <p:cNvSpPr/>
            <p:nvPr/>
          </p:nvSpPr>
          <p:spPr>
            <a:xfrm>
              <a:off x="997527" y="2313709"/>
              <a:ext cx="1745673" cy="11518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AAC405-2544-3265-5598-4BAE15EE21A7}"/>
                </a:ext>
              </a:extLst>
            </p:cNvPr>
            <p:cNvSpPr/>
            <p:nvPr/>
          </p:nvSpPr>
          <p:spPr>
            <a:xfrm>
              <a:off x="997526" y="3514004"/>
              <a:ext cx="1745673" cy="11518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B697A-856C-1CD5-5D85-F03FCE89EFA2}"/>
                </a:ext>
              </a:extLst>
            </p:cNvPr>
            <p:cNvSpPr txBox="1"/>
            <p:nvPr/>
          </p:nvSpPr>
          <p:spPr>
            <a:xfrm>
              <a:off x="955964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1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5BD644-C06F-798D-4829-6B18A6936EA2}"/>
              </a:ext>
            </a:extLst>
          </p:cNvPr>
          <p:cNvGrpSpPr/>
          <p:nvPr/>
        </p:nvGrpSpPr>
        <p:grpSpPr>
          <a:xfrm>
            <a:off x="1163780" y="2251209"/>
            <a:ext cx="1787236" cy="2428608"/>
            <a:chOff x="3366655" y="1995055"/>
            <a:chExt cx="1787236" cy="24286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7616F4-D6AB-BC88-A45E-687441F3A9D5}"/>
                </a:ext>
              </a:extLst>
            </p:cNvPr>
            <p:cNvSpPr/>
            <p:nvPr/>
          </p:nvSpPr>
          <p:spPr>
            <a:xfrm>
              <a:off x="3408218" y="2313709"/>
              <a:ext cx="1745673" cy="13716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1E4815-3072-BE85-1132-9D529684800B}"/>
                </a:ext>
              </a:extLst>
            </p:cNvPr>
            <p:cNvSpPr/>
            <p:nvPr/>
          </p:nvSpPr>
          <p:spPr>
            <a:xfrm>
              <a:off x="3408217" y="3794578"/>
              <a:ext cx="1745673" cy="62908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6A91A1-8822-012F-45CE-7A9EE5100C25}"/>
                </a:ext>
              </a:extLst>
            </p:cNvPr>
            <p:cNvSpPr txBox="1"/>
            <p:nvPr/>
          </p:nvSpPr>
          <p:spPr>
            <a:xfrm>
              <a:off x="3366655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2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C35F51-FA41-D1A8-83C9-D47FCA2305BB}"/>
              </a:ext>
            </a:extLst>
          </p:cNvPr>
          <p:cNvGrpSpPr/>
          <p:nvPr/>
        </p:nvGrpSpPr>
        <p:grpSpPr>
          <a:xfrm>
            <a:off x="8726054" y="2816676"/>
            <a:ext cx="1787236" cy="2670753"/>
            <a:chOff x="6248400" y="1995055"/>
            <a:chExt cx="1787236" cy="26707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401397-4170-FA42-6F13-DEF1C035CC07}"/>
                </a:ext>
              </a:extLst>
            </p:cNvPr>
            <p:cNvSpPr/>
            <p:nvPr/>
          </p:nvSpPr>
          <p:spPr>
            <a:xfrm>
              <a:off x="6289963" y="2313709"/>
              <a:ext cx="1745673" cy="11518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Данные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A44BB1-1CD9-B848-485B-6432747260B2}"/>
                </a:ext>
              </a:extLst>
            </p:cNvPr>
            <p:cNvSpPr/>
            <p:nvPr/>
          </p:nvSpPr>
          <p:spPr>
            <a:xfrm>
              <a:off x="6289962" y="3514004"/>
              <a:ext cx="1745673" cy="11518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Код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887D5C-8273-8559-E5BB-A9AEFB3DAEC7}"/>
                </a:ext>
              </a:extLst>
            </p:cNvPr>
            <p:cNvSpPr txBox="1"/>
            <p:nvPr/>
          </p:nvSpPr>
          <p:spPr>
            <a:xfrm>
              <a:off x="6248400" y="1995055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Процесс 3</a:t>
              </a:r>
              <a:endParaRPr lang="en-US" dirty="0"/>
            </a:p>
          </p:txBody>
        </p:sp>
      </p:grpSp>
      <p:pic>
        <p:nvPicPr>
          <p:cNvPr id="19" name="Graphic 18" descr="Envelope outline">
            <a:extLst>
              <a:ext uri="{FF2B5EF4-FFF2-40B4-BE49-F238E27FC236}">
                <a16:creationId xmlns:a16="http://schemas.microsoft.com/office/drawing/2014/main" id="{8AC09534-4BD7-2043-FED0-275099A2E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915" y="3254032"/>
            <a:ext cx="914400" cy="914400"/>
          </a:xfrm>
          <a:prstGeom prst="rect">
            <a:avLst/>
          </a:prstGeom>
        </p:spPr>
      </p:pic>
      <p:pic>
        <p:nvPicPr>
          <p:cNvPr id="20" name="Graphic 19" descr="Envelope outline">
            <a:extLst>
              <a:ext uri="{FF2B5EF4-FFF2-40B4-BE49-F238E27FC236}">
                <a16:creationId xmlns:a16="http://schemas.microsoft.com/office/drawing/2014/main" id="{5C1860C8-BD6E-D3F7-5CF6-0C58E2C0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2622" y="3254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578 L -0.02487 0.34167 L -0.21237 0.00834 " pathEditMode="relative" ptsTypes="A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648 L 0.05833 0.33519 L 0.1849 0.11574 " pathEditMode="relative" ptsTypes="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1532-280A-07BF-917A-18085C47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Многопоточность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C753-0CC2-E28E-F430-11DC3EDE7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Внутри одного процесса запускаются несколько потоков</a:t>
            </a:r>
          </a:p>
          <a:p>
            <a:pPr lvl="1"/>
            <a:r>
              <a:rPr lang="ru-RU" dirty="0"/>
              <a:t>Потоки выполняются конкурентно внутри одного адресного пространства процесса</a:t>
            </a:r>
          </a:p>
          <a:p>
            <a:pPr lvl="1"/>
            <a:r>
              <a:rPr lang="ru-RU" dirty="0"/>
              <a:t>Указатели и ссылки можно использовать напрямую.</a:t>
            </a:r>
          </a:p>
          <a:p>
            <a:r>
              <a:rPr lang="ru-RU" dirty="0"/>
              <a:t>Достоинства</a:t>
            </a:r>
          </a:p>
          <a:p>
            <a:pPr lvl="1"/>
            <a:r>
              <a:rPr lang="ru-RU" dirty="0"/>
              <a:t>Потоки могут использовать одни и те же объект в памяти</a:t>
            </a:r>
          </a:p>
          <a:p>
            <a:pPr lvl="1"/>
            <a:r>
              <a:rPr lang="ru-RU" dirty="0"/>
              <a:t>Управление потоками требует меньше ресурсов</a:t>
            </a:r>
          </a:p>
          <a:p>
            <a:pPr lvl="1"/>
            <a:r>
              <a:rPr lang="ru-RU" dirty="0"/>
              <a:t>Низкие накладные расходны на коммуникацию</a:t>
            </a:r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Повышается риск ошибок из-за некорректного использования общей памяти</a:t>
            </a:r>
          </a:p>
          <a:p>
            <a:pPr lvl="1"/>
            <a:r>
              <a:rPr lang="ru-RU" dirty="0"/>
              <a:t>Ошибки в одном потоке могут привести к падению всего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6008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A4E4-73FE-2233-9448-A88D3ECE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Векторизация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C6FA-1905-82E0-5BA7-064ED3FFB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Оптимизация, основанная на использовании </a:t>
            </a:r>
            <a:r>
              <a:rPr lang="en-US" dirty="0"/>
              <a:t>SIMD-</a:t>
            </a:r>
            <a:r>
              <a:rPr lang="ru-RU" dirty="0"/>
              <a:t>инструкций процессора</a:t>
            </a:r>
          </a:p>
          <a:p>
            <a:pPr lvl="1"/>
            <a:r>
              <a:rPr lang="en-US" dirty="0"/>
              <a:t>SIMD (Single Instruction Multiple Data)</a:t>
            </a:r>
            <a:endParaRPr lang="ru-RU" dirty="0"/>
          </a:p>
          <a:p>
            <a:r>
              <a:rPr lang="ru-RU" dirty="0"/>
              <a:t>Используются векторные регистры процессора</a:t>
            </a:r>
          </a:p>
          <a:p>
            <a:pPr lvl="1"/>
            <a:r>
              <a:rPr lang="ru-RU" dirty="0"/>
              <a:t>Хранят </a:t>
            </a:r>
            <a:r>
              <a:rPr lang="en-US" dirty="0"/>
              <a:t>N-</a:t>
            </a:r>
            <a:r>
              <a:rPr lang="ru-RU" dirty="0"/>
              <a:t>элементный вектор целых или вещественных чисел</a:t>
            </a:r>
          </a:p>
          <a:p>
            <a:r>
              <a:rPr lang="ru-RU" dirty="0"/>
              <a:t>Реализации</a:t>
            </a:r>
          </a:p>
          <a:p>
            <a:pPr lvl="1"/>
            <a:r>
              <a:rPr lang="en-US" dirty="0"/>
              <a:t>X86: MMX, SSE, SSE2, AVX, AVX2</a:t>
            </a:r>
          </a:p>
          <a:p>
            <a:pPr lvl="1"/>
            <a:r>
              <a:rPr lang="en-US" dirty="0"/>
              <a:t>ARM: NEON</a:t>
            </a:r>
          </a:p>
          <a:p>
            <a:pPr lvl="1"/>
            <a:r>
              <a:rPr lang="en-US" dirty="0"/>
              <a:t>RISC-V vector extensions</a:t>
            </a:r>
          </a:p>
          <a:p>
            <a:r>
              <a:rPr lang="ru-RU" dirty="0"/>
              <a:t>Использование: автоматическая векторизация компилятором, </a:t>
            </a:r>
            <a:r>
              <a:rPr lang="en-US" dirty="0"/>
              <a:t>intrinsic-</a:t>
            </a:r>
            <a:r>
              <a:rPr lang="ru-RU" dirty="0"/>
              <a:t>инструкции, ассемблер</a:t>
            </a:r>
          </a:p>
        </p:txBody>
      </p:sp>
    </p:spTree>
    <p:extLst>
      <p:ext uri="{BB962C8B-B14F-4D97-AF65-F5344CB8AC3E}">
        <p14:creationId xmlns:p14="http://schemas.microsoft.com/office/powerpoint/2010/main" val="29132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35EDE5-90F3-1C6D-93EF-3E02C2A0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Векторное сложение элементов массивов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F48F8-D82B-F131-306D-0149E41BEA1E}"/>
              </a:ext>
            </a:extLst>
          </p:cNvPr>
          <p:cNvSpPr/>
          <p:nvPr/>
        </p:nvSpPr>
        <p:spPr>
          <a:xfrm>
            <a:off x="1371599" y="301336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65A11-3F5C-5B47-1909-03D8CE75B8AD}"/>
              </a:ext>
            </a:extLst>
          </p:cNvPr>
          <p:cNvSpPr/>
          <p:nvPr/>
        </p:nvSpPr>
        <p:spPr>
          <a:xfrm>
            <a:off x="2452254" y="301336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7F9036-40B3-A791-8E9A-5142D1F5FBC3}"/>
              </a:ext>
            </a:extLst>
          </p:cNvPr>
          <p:cNvSpPr/>
          <p:nvPr/>
        </p:nvSpPr>
        <p:spPr>
          <a:xfrm>
            <a:off x="3532909" y="301336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987BFF-BB58-FA50-8291-98C84A5154CF}"/>
              </a:ext>
            </a:extLst>
          </p:cNvPr>
          <p:cNvSpPr/>
          <p:nvPr/>
        </p:nvSpPr>
        <p:spPr>
          <a:xfrm>
            <a:off x="4613564" y="301336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B4342-334F-0843-45C6-D195D82FCC4F}"/>
              </a:ext>
            </a:extLst>
          </p:cNvPr>
          <p:cNvSpPr txBox="1"/>
          <p:nvPr/>
        </p:nvSpPr>
        <p:spPr>
          <a:xfrm>
            <a:off x="318654" y="5236918"/>
            <a:ext cx="89223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src1,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src2,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size;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31274-3CCC-D859-9AA9-809491643B86}"/>
              </a:ext>
            </a:extLst>
          </p:cNvPr>
          <p:cNvSpPr/>
          <p:nvPr/>
        </p:nvSpPr>
        <p:spPr>
          <a:xfrm>
            <a:off x="1371599" y="354171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A73DCB-1E66-27DB-CB1A-8C9589C2EECD}"/>
              </a:ext>
            </a:extLst>
          </p:cNvPr>
          <p:cNvSpPr/>
          <p:nvPr/>
        </p:nvSpPr>
        <p:spPr>
          <a:xfrm>
            <a:off x="2452254" y="354171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75293-90DE-586D-678C-C9D87BC30C23}"/>
              </a:ext>
            </a:extLst>
          </p:cNvPr>
          <p:cNvSpPr/>
          <p:nvPr/>
        </p:nvSpPr>
        <p:spPr>
          <a:xfrm>
            <a:off x="3532909" y="354171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87F0E-087C-7217-C2B9-6C6F71F47370}"/>
              </a:ext>
            </a:extLst>
          </p:cNvPr>
          <p:cNvSpPr/>
          <p:nvPr/>
        </p:nvSpPr>
        <p:spPr>
          <a:xfrm>
            <a:off x="4613564" y="3541712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44101E-F2FA-8F4C-8D60-10753EE5E97B}"/>
              </a:ext>
            </a:extLst>
          </p:cNvPr>
          <p:cNvSpPr/>
          <p:nvPr/>
        </p:nvSpPr>
        <p:spPr>
          <a:xfrm>
            <a:off x="1371599" y="443028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27EE1-DB48-9A2D-E0CD-7E4589457A1A}"/>
              </a:ext>
            </a:extLst>
          </p:cNvPr>
          <p:cNvSpPr/>
          <p:nvPr/>
        </p:nvSpPr>
        <p:spPr>
          <a:xfrm>
            <a:off x="2452254" y="4430285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61B5D-4636-09A8-4836-DF05216A9C4D}"/>
              </a:ext>
            </a:extLst>
          </p:cNvPr>
          <p:cNvSpPr/>
          <p:nvPr/>
        </p:nvSpPr>
        <p:spPr>
          <a:xfrm>
            <a:off x="3532909" y="4430284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95F56B-653F-6D73-20CE-AEA6DF9C1D81}"/>
              </a:ext>
            </a:extLst>
          </p:cNvPr>
          <p:cNvSpPr/>
          <p:nvPr/>
        </p:nvSpPr>
        <p:spPr>
          <a:xfrm>
            <a:off x="4613564" y="4430283"/>
            <a:ext cx="1080655" cy="4156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F754EA-60E6-5E43-EA85-7F9DD80667C7}"/>
              </a:ext>
            </a:extLst>
          </p:cNvPr>
          <p:cNvSpPr txBox="1"/>
          <p:nvPr/>
        </p:nvSpPr>
        <p:spPr>
          <a:xfrm>
            <a:off x="1371599" y="3957349"/>
            <a:ext cx="432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100B9-1E2E-6289-CAE1-3987531181ED}"/>
              </a:ext>
            </a:extLst>
          </p:cNvPr>
          <p:cNvSpPr txBox="1"/>
          <p:nvPr/>
        </p:nvSpPr>
        <p:spPr>
          <a:xfrm>
            <a:off x="318654" y="3013363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073A01-6007-D22D-5FC5-630E4464A871}"/>
              </a:ext>
            </a:extLst>
          </p:cNvPr>
          <p:cNvSpPr txBox="1"/>
          <p:nvPr/>
        </p:nvSpPr>
        <p:spPr>
          <a:xfrm>
            <a:off x="318654" y="3588015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5F339-0E2E-6325-A4C2-5319139D2327}"/>
              </a:ext>
            </a:extLst>
          </p:cNvPr>
          <p:cNvSpPr txBox="1"/>
          <p:nvPr/>
        </p:nvSpPr>
        <p:spPr>
          <a:xfrm>
            <a:off x="367144" y="4430283"/>
            <a:ext cx="92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XMM7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8352A2E-E420-3CDB-C75D-369EE16F9F4F}"/>
              </a:ext>
            </a:extLst>
          </p:cNvPr>
          <p:cNvSpPr/>
          <p:nvPr/>
        </p:nvSpPr>
        <p:spPr>
          <a:xfrm rot="5400000">
            <a:off x="3348241" y="423215"/>
            <a:ext cx="369333" cy="43226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B6D108-0985-55A4-5F32-A3FDE0A5B83C}"/>
              </a:ext>
            </a:extLst>
          </p:cNvPr>
          <p:cNvSpPr txBox="1"/>
          <p:nvPr/>
        </p:nvSpPr>
        <p:spPr>
          <a:xfrm>
            <a:off x="1260764" y="1967345"/>
            <a:ext cx="444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128-</a:t>
            </a:r>
            <a:r>
              <a:rPr lang="ru-RU" dirty="0"/>
              <a:t>бит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198864-EBD6-4F23-8ED9-656C52D7051A}"/>
              </a:ext>
            </a:extLst>
          </p:cNvPr>
          <p:cNvSpPr txBox="1"/>
          <p:nvPr/>
        </p:nvSpPr>
        <p:spPr>
          <a:xfrm>
            <a:off x="6012873" y="258452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movdqu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movdqu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paddd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movups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4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950A-91B8-B063-8FF0-F6A18806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Векторное сложение массивов (</a:t>
            </a:r>
            <a:r>
              <a:rPr lang="en-US" dirty="0"/>
              <a:t>AVX2)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01005-6442-DFC8-F528-4287F8BD6D2C}"/>
              </a:ext>
            </a:extLst>
          </p:cNvPr>
          <p:cNvSpPr txBox="1"/>
          <p:nvPr/>
        </p:nvSpPr>
        <p:spPr>
          <a:xfrm>
            <a:off x="36513" y="182918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alignas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Vector4d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Vector4d* src1,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Vector4d* src2,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Vector4d*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size;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src1[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src2[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42AA8-AA8F-7673-DDC3-D5E6DB0067DA}"/>
              </a:ext>
            </a:extLst>
          </p:cNvPr>
          <p:cNvSpPr txBox="1"/>
          <p:nvPr/>
        </p:nvSpPr>
        <p:spPr>
          <a:xfrm>
            <a:off x="6132513" y="1690688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ArraySum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Vector4d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*,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ecx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vaddpd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YMMWORD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ymm0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rcx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jne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vzeroupper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.L5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9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432DC-EF0A-7BAB-F1C6-71941DE9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Параллельные вычисления на </a:t>
            </a:r>
            <a:r>
              <a:rPr lang="en-US" dirty="0"/>
              <a:t>GPU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C8B4E-A784-5166-69B6-08380B17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(Graphic Processing Unit) – </a:t>
            </a:r>
            <a:r>
              <a:rPr lang="ru-RU" dirty="0"/>
              <a:t>процессор, разработанный для обработки графики</a:t>
            </a:r>
          </a:p>
          <a:p>
            <a:pPr lvl="1"/>
            <a:r>
              <a:rPr lang="ru-RU" dirty="0"/>
              <a:t>Можно использовать и для общих вычислений </a:t>
            </a:r>
            <a:r>
              <a:rPr lang="en-US" dirty="0"/>
              <a:t>(GP GPU)</a:t>
            </a:r>
          </a:p>
          <a:p>
            <a:r>
              <a:rPr lang="ru-RU" dirty="0"/>
              <a:t>Особенности:</a:t>
            </a:r>
          </a:p>
          <a:p>
            <a:pPr lvl="1"/>
            <a:r>
              <a:rPr lang="ru-RU" dirty="0"/>
              <a:t>Сотни и даже тысячи параллельно работающих ядер</a:t>
            </a:r>
          </a:p>
          <a:p>
            <a:pPr lvl="1"/>
            <a:r>
              <a:rPr lang="ru-RU" dirty="0"/>
              <a:t>Потоки объединяются в группы, выполняющие один и тот же набор инструкций над разными данными (</a:t>
            </a:r>
            <a:r>
              <a:rPr lang="en-US" dirty="0"/>
              <a:t>Single Instruction – Multiple Threads, SIMT).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65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8DC00A-3FC2-BDEA-ED3D-E0FB7344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использовать конкурентность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9D61-B6FC-BE98-439D-8D919671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2355272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4140-9B4A-1DC8-BA51-4992A77F5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9E00-0A98-EBD5-D2B4-0741B33B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для разделение ответственности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BA2CB-FABD-901C-63EC-E9CDBE94C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Связанный код выполняется в одном потоке, несвязанный – в разных</a:t>
            </a:r>
          </a:p>
          <a:p>
            <a:pPr lvl="1"/>
            <a:r>
              <a:rPr lang="ru-RU" dirty="0"/>
              <a:t>Без конкурентности пришлось бы переключать задачи вручную</a:t>
            </a:r>
          </a:p>
          <a:p>
            <a:r>
              <a:rPr lang="ru-RU" dirty="0"/>
              <a:t>Иллюзия отзывчивости интерфейса</a:t>
            </a:r>
          </a:p>
          <a:p>
            <a:pPr lvl="1"/>
            <a:r>
              <a:rPr lang="en-US" dirty="0"/>
              <a:t>UI</a:t>
            </a:r>
            <a:r>
              <a:rPr lang="ru-RU" dirty="0"/>
              <a:t>-поток</a:t>
            </a:r>
            <a:r>
              <a:rPr lang="en-US" dirty="0"/>
              <a:t> </a:t>
            </a:r>
            <a:r>
              <a:rPr lang="ru-RU" dirty="0"/>
              <a:t>быстро реагирует даже во время выполнения фоновых операций</a:t>
            </a:r>
          </a:p>
          <a:p>
            <a:r>
              <a:rPr lang="ru-RU" dirty="0"/>
              <a:t>Количество потоков не зависит от количества ядер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6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AB063-0940-4E82-8676-447504F2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многопоточный видео-плеер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57305-C291-C18F-D8E6-C15CE349C225}"/>
              </a:ext>
            </a:extLst>
          </p:cNvPr>
          <p:cNvSpPr/>
          <p:nvPr/>
        </p:nvSpPr>
        <p:spPr>
          <a:xfrm>
            <a:off x="942114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B48AE-ACA3-E183-CB57-8C6ADA858ABD}"/>
              </a:ext>
            </a:extLst>
          </p:cNvPr>
          <p:cNvSpPr txBox="1"/>
          <p:nvPr/>
        </p:nvSpPr>
        <p:spPr>
          <a:xfrm>
            <a:off x="838203" y="1690688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1. Управление пользовательским интерфейсом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2382C-D52B-7D65-E96A-A5BC43A6AD66}"/>
              </a:ext>
            </a:extLst>
          </p:cNvPr>
          <p:cNvSpPr txBox="1"/>
          <p:nvPr/>
        </p:nvSpPr>
        <p:spPr>
          <a:xfrm>
            <a:off x="838200" y="2692745"/>
            <a:ext cx="63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2. Чтение данных с диска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29B8A-B5B9-4067-C1FC-EB6D027A4DF4}"/>
              </a:ext>
            </a:extLst>
          </p:cNvPr>
          <p:cNvSpPr/>
          <p:nvPr/>
        </p:nvSpPr>
        <p:spPr>
          <a:xfrm>
            <a:off x="942111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C12B6-3B95-F319-5433-E704D5FA0DF3}"/>
              </a:ext>
            </a:extLst>
          </p:cNvPr>
          <p:cNvSpPr txBox="1"/>
          <p:nvPr/>
        </p:nvSpPr>
        <p:spPr>
          <a:xfrm>
            <a:off x="838200" y="3694802"/>
            <a:ext cx="72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3. Декодирование и воспроизведение аудио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78B8E-2313-FC21-F6DC-97059ED2865F}"/>
              </a:ext>
            </a:extLst>
          </p:cNvPr>
          <p:cNvSpPr txBox="1"/>
          <p:nvPr/>
        </p:nvSpPr>
        <p:spPr>
          <a:xfrm>
            <a:off x="838200" y="4649279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Поток 4. Декодирование и рендеринг видео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01529-6C0F-E593-D538-E5F9A096C2DE}"/>
              </a:ext>
            </a:extLst>
          </p:cNvPr>
          <p:cNvSpPr/>
          <p:nvPr/>
        </p:nvSpPr>
        <p:spPr>
          <a:xfrm>
            <a:off x="1528333" y="4083106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8403D-F905-BF47-DCF4-F1ABEE407F30}"/>
              </a:ext>
            </a:extLst>
          </p:cNvPr>
          <p:cNvSpPr/>
          <p:nvPr/>
        </p:nvSpPr>
        <p:spPr>
          <a:xfrm>
            <a:off x="1545434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FF8DA-8891-54AD-5D07-616F5BF30822}"/>
              </a:ext>
            </a:extLst>
          </p:cNvPr>
          <p:cNvSpPr/>
          <p:nvPr/>
        </p:nvSpPr>
        <p:spPr>
          <a:xfrm>
            <a:off x="1657789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3B65D-20BF-EC9A-94F5-D6B06E222E30}"/>
              </a:ext>
            </a:extLst>
          </p:cNvPr>
          <p:cNvSpPr/>
          <p:nvPr/>
        </p:nvSpPr>
        <p:spPr>
          <a:xfrm>
            <a:off x="2218464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3394F-0F87-6638-1C34-7F0E97DC1E3A}"/>
              </a:ext>
            </a:extLst>
          </p:cNvPr>
          <p:cNvSpPr/>
          <p:nvPr/>
        </p:nvSpPr>
        <p:spPr>
          <a:xfrm>
            <a:off x="2982413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9F1C1-4FA6-E27A-3D06-BCDD4550446D}"/>
              </a:ext>
            </a:extLst>
          </p:cNvPr>
          <p:cNvSpPr/>
          <p:nvPr/>
        </p:nvSpPr>
        <p:spPr>
          <a:xfrm>
            <a:off x="3766712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6414D-FFA6-876C-43F2-3AFAD759E451}"/>
              </a:ext>
            </a:extLst>
          </p:cNvPr>
          <p:cNvSpPr/>
          <p:nvPr/>
        </p:nvSpPr>
        <p:spPr>
          <a:xfrm>
            <a:off x="2076020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D6094D-9B57-722C-9C5B-D9BF37433D25}"/>
              </a:ext>
            </a:extLst>
          </p:cNvPr>
          <p:cNvSpPr/>
          <p:nvPr/>
        </p:nvSpPr>
        <p:spPr>
          <a:xfrm>
            <a:off x="3209929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2301C-9B1F-AB68-9466-BDE23D3290BB}"/>
              </a:ext>
            </a:extLst>
          </p:cNvPr>
          <p:cNvSpPr/>
          <p:nvPr/>
        </p:nvSpPr>
        <p:spPr>
          <a:xfrm>
            <a:off x="4447749" y="3058643"/>
            <a:ext cx="534267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277119-F384-2D34-8281-538FB02630D8}"/>
              </a:ext>
            </a:extLst>
          </p:cNvPr>
          <p:cNvSpPr/>
          <p:nvPr/>
        </p:nvSpPr>
        <p:spPr>
          <a:xfrm>
            <a:off x="6206631" y="4082891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44D2A-11EB-E7D6-1705-E44CF3A63819}"/>
              </a:ext>
            </a:extLst>
          </p:cNvPr>
          <p:cNvSpPr/>
          <p:nvPr/>
        </p:nvSpPr>
        <p:spPr>
          <a:xfrm>
            <a:off x="3766712" y="4083106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B2419-CCBF-B76B-1FFB-851B0C7D26E6}"/>
              </a:ext>
            </a:extLst>
          </p:cNvPr>
          <p:cNvSpPr/>
          <p:nvPr/>
        </p:nvSpPr>
        <p:spPr>
          <a:xfrm>
            <a:off x="7600195" y="4082891"/>
            <a:ext cx="167549" cy="4093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3C6589-6256-2C4E-D1E0-F1050AB3BFEF}"/>
              </a:ext>
            </a:extLst>
          </p:cNvPr>
          <p:cNvSpPr/>
          <p:nvPr/>
        </p:nvSpPr>
        <p:spPr>
          <a:xfrm>
            <a:off x="2690383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F46249-5951-471C-FD2B-E623AE5C657D}"/>
              </a:ext>
            </a:extLst>
          </p:cNvPr>
          <p:cNvSpPr/>
          <p:nvPr/>
        </p:nvSpPr>
        <p:spPr>
          <a:xfrm>
            <a:off x="3766712" y="5074341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B80EA8-6B06-5190-38E5-A8DAC5F790E4}"/>
              </a:ext>
            </a:extLst>
          </p:cNvPr>
          <p:cNvSpPr/>
          <p:nvPr/>
        </p:nvSpPr>
        <p:spPr>
          <a:xfrm>
            <a:off x="4982015" y="5074341"/>
            <a:ext cx="605921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4AD9AB-8C0E-0FA3-9A47-F5B6C45ECBFD}"/>
              </a:ext>
            </a:extLst>
          </p:cNvPr>
          <p:cNvSpPr/>
          <p:nvPr/>
        </p:nvSpPr>
        <p:spPr>
          <a:xfrm>
            <a:off x="4919671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0A03DD-2552-0CC7-ADD4-040004D4085F}"/>
              </a:ext>
            </a:extLst>
          </p:cNvPr>
          <p:cNvSpPr/>
          <p:nvPr/>
        </p:nvSpPr>
        <p:spPr>
          <a:xfrm>
            <a:off x="5463247" y="2060020"/>
            <a:ext cx="124690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11DA75-9CF1-B6E8-C2F6-517432F64558}"/>
              </a:ext>
            </a:extLst>
          </p:cNvPr>
          <p:cNvSpPr/>
          <p:nvPr/>
        </p:nvSpPr>
        <p:spPr>
          <a:xfrm>
            <a:off x="942111" y="2060020"/>
            <a:ext cx="8423565" cy="3658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FD3FA5-215A-99EF-CBA8-847AD8BF5D95}"/>
              </a:ext>
            </a:extLst>
          </p:cNvPr>
          <p:cNvSpPr/>
          <p:nvPr/>
        </p:nvSpPr>
        <p:spPr>
          <a:xfrm>
            <a:off x="942110" y="3058643"/>
            <a:ext cx="8423565" cy="4204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43C141-ED49-B6AC-CFE4-A64916156D30}"/>
              </a:ext>
            </a:extLst>
          </p:cNvPr>
          <p:cNvSpPr/>
          <p:nvPr/>
        </p:nvSpPr>
        <p:spPr>
          <a:xfrm>
            <a:off x="942109" y="4082892"/>
            <a:ext cx="8423565" cy="4093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C0BE6F-5211-781E-067B-FB9BA7F53E58}"/>
              </a:ext>
            </a:extLst>
          </p:cNvPr>
          <p:cNvSpPr/>
          <p:nvPr/>
        </p:nvSpPr>
        <p:spPr>
          <a:xfrm>
            <a:off x="942108" y="5074340"/>
            <a:ext cx="8423565" cy="4093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1CD84F-D277-81BA-C8BE-E26E04DF7717}"/>
              </a:ext>
            </a:extLst>
          </p:cNvPr>
          <p:cNvSpPr/>
          <p:nvPr/>
        </p:nvSpPr>
        <p:spPr>
          <a:xfrm>
            <a:off x="5685570" y="3058643"/>
            <a:ext cx="410434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804F42-E42F-E1E5-DA3D-282E21D0EAB7}"/>
              </a:ext>
            </a:extLst>
          </p:cNvPr>
          <p:cNvSpPr/>
          <p:nvPr/>
        </p:nvSpPr>
        <p:spPr>
          <a:xfrm>
            <a:off x="6096004" y="5074339"/>
            <a:ext cx="416720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214DDB-BE92-973B-0F87-D048E5E6CE7C}"/>
              </a:ext>
            </a:extLst>
          </p:cNvPr>
          <p:cNvSpPr/>
          <p:nvPr/>
        </p:nvSpPr>
        <p:spPr>
          <a:xfrm>
            <a:off x="7099379" y="3069736"/>
            <a:ext cx="410434" cy="40931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F186D7-5335-C995-D049-448FDE268631}"/>
              </a:ext>
            </a:extLst>
          </p:cNvPr>
          <p:cNvSpPr/>
          <p:nvPr/>
        </p:nvSpPr>
        <p:spPr>
          <a:xfrm>
            <a:off x="7509813" y="5074338"/>
            <a:ext cx="348315" cy="4093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36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E02F-CE1B-1865-93A8-2B95A7E1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Мура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9B70-B2CB-B277-7C08-78EEC883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Эмпирическое наблюдение, сформированное Гордоном Муром: «Количество транзисторов на единицу площади удваивается каждые пару лет»</a:t>
            </a:r>
          </a:p>
          <a:p>
            <a:r>
              <a:rPr lang="ru-RU" dirty="0"/>
              <a:t>Стоимость разработки чипов также растёт экспоненциально (Закон Рока)</a:t>
            </a:r>
            <a:endParaRPr lang="en-US" dirty="0"/>
          </a:p>
          <a:p>
            <a:r>
              <a:rPr lang="ru-RU" dirty="0"/>
              <a:t>Физический предел роста – размеры атома</a:t>
            </a:r>
          </a:p>
          <a:p>
            <a:r>
              <a:rPr lang="ru-RU" dirty="0"/>
              <a:t>Рост производительности за счёт роста тактовой частоты почти прекратился.</a:t>
            </a:r>
          </a:p>
          <a:p>
            <a:r>
              <a:rPr lang="ru-RU" dirty="0"/>
              <a:t>Сейчас рост производительности происходт за счёт параллельных чисислений</a:t>
            </a:r>
          </a:p>
        </p:txBody>
      </p:sp>
    </p:spTree>
    <p:extLst>
      <p:ext uri="{BB962C8B-B14F-4D97-AF65-F5344CB8AC3E}">
        <p14:creationId xmlns:p14="http://schemas.microsoft.com/office/powerpoint/2010/main" val="424007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5E0072-7867-7D8E-8DE0-552D7D91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44" y="262992"/>
            <a:ext cx="8558480" cy="633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2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344A-3334-DC75-50ED-50859918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для повышения производительности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F268-84E7-3703-4018-E53DA0F62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Многоядерные и многопроцессорные системы теперь используются в</a:t>
            </a:r>
            <a:r>
              <a:rPr lang="en-US" dirty="0"/>
              <a:t> GPU</a:t>
            </a:r>
            <a:r>
              <a:rPr lang="ru-RU" dirty="0"/>
              <a:t>, домашних компьютерах и мобильных устройствах</a:t>
            </a:r>
          </a:p>
          <a:p>
            <a:r>
              <a:rPr lang="ru-RU" dirty="0"/>
              <a:t>Производительность растёт за счёт количества ядер, а не за счёт производительности одного ядра</a:t>
            </a:r>
          </a:p>
          <a:p>
            <a:pPr lvl="1"/>
            <a:r>
              <a:rPr lang="ru-RU" dirty="0"/>
              <a:t>ПО должно быть к этому готово</a:t>
            </a:r>
          </a:p>
        </p:txBody>
      </p:sp>
    </p:spTree>
    <p:extLst>
      <p:ext uri="{BB962C8B-B14F-4D97-AF65-F5344CB8AC3E}">
        <p14:creationId xmlns:p14="http://schemas.microsoft.com/office/powerpoint/2010/main" val="204092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591C-9D97-F992-6DEC-F4514897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параллелизма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F561-EDD3-D04C-97D8-A8CCAF5A1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Параллелизм задач (</a:t>
            </a:r>
            <a:r>
              <a:rPr lang="en-US" dirty="0"/>
              <a:t>Task parallelism)</a:t>
            </a:r>
            <a:endParaRPr lang="ru-RU" dirty="0"/>
          </a:p>
          <a:p>
            <a:pPr lvl="1"/>
            <a:r>
              <a:rPr lang="ru-RU" dirty="0"/>
              <a:t>Разные части алгоритма выполняются параллельно в разных потоках</a:t>
            </a:r>
          </a:p>
          <a:p>
            <a:r>
              <a:rPr lang="ru-RU" dirty="0"/>
              <a:t>Параллелизм данных</a:t>
            </a:r>
            <a:r>
              <a:rPr lang="en-US" dirty="0"/>
              <a:t> (Data parallelism)</a:t>
            </a:r>
            <a:endParaRPr lang="ru-RU" dirty="0"/>
          </a:p>
          <a:p>
            <a:pPr lvl="1"/>
            <a:r>
              <a:rPr lang="ru-RU" dirty="0"/>
              <a:t>Одна и та же операция применяется к разным частям данных</a:t>
            </a:r>
          </a:p>
          <a:p>
            <a:pPr lvl="1"/>
            <a:r>
              <a:rPr lang="ru-RU" dirty="0"/>
              <a:t>Можно увеличить пропускную споосбность без ускорения обработки одной единицы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33018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0479-223B-6CEB-41DB-892C4C4B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Чрезвычайная параллельность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C09EF-7B0F-18E9-C40D-4EA340CA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Некоторые алгоритмы легко распараллеливаются благодаря минимуму взаимодействия между параллельными задачами</a:t>
            </a:r>
          </a:p>
          <a:p>
            <a:pPr lvl="1"/>
            <a:r>
              <a:rPr lang="ru-RU" dirty="0"/>
              <a:t>Рендеринг 3</a:t>
            </a:r>
            <a:r>
              <a:rPr lang="en-US" dirty="0"/>
              <a:t>D </a:t>
            </a:r>
            <a:r>
              <a:rPr lang="ru-RU" dirty="0"/>
              <a:t>графики</a:t>
            </a:r>
          </a:p>
          <a:p>
            <a:pPr lvl="1"/>
            <a:r>
              <a:rPr lang="ru-RU" dirty="0"/>
              <a:t>Отдача статических файлов с веб-сервера</a:t>
            </a:r>
          </a:p>
          <a:p>
            <a:pPr lvl="1"/>
            <a:r>
              <a:rPr lang="ru-RU" dirty="0"/>
              <a:t>Системы распозначания изображений</a:t>
            </a:r>
          </a:p>
          <a:p>
            <a:pPr lvl="1"/>
            <a:r>
              <a:rPr lang="ru-RU" dirty="0"/>
              <a:t>Моделирование систем частиц</a:t>
            </a:r>
          </a:p>
          <a:p>
            <a:pPr lvl="1"/>
            <a:r>
              <a:rPr lang="ru-RU" dirty="0"/>
              <a:t>Майнинг криптовалюты</a:t>
            </a:r>
          </a:p>
          <a:p>
            <a:pPr lvl="1"/>
            <a:r>
              <a:rPr lang="ru-RU" dirty="0"/>
              <a:t>Подбор паролей</a:t>
            </a:r>
          </a:p>
        </p:txBody>
      </p:sp>
    </p:spTree>
    <p:extLst>
      <p:ext uri="{BB962C8B-B14F-4D97-AF65-F5344CB8AC3E}">
        <p14:creationId xmlns:p14="http://schemas.microsoft.com/office/powerpoint/2010/main" val="2054318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C5F622-47E6-F031-20E5-D141323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не следует использовать конкурентность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31C0BF-1A10-C334-7D99-323B30A6C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Конкурентность усложняет код</a:t>
            </a:r>
          </a:p>
          <a:p>
            <a:pPr lvl="1"/>
            <a:r>
              <a:rPr lang="ru-RU" dirty="0"/>
              <a:t>Потенциальный рост производительности и разделение ответственности должны оправдывать затраты на разработку и отладку</a:t>
            </a:r>
          </a:p>
          <a:p>
            <a:r>
              <a:rPr lang="ru-RU" dirty="0"/>
              <a:t>Конкурентность не всегда даёт хороший прирост производительности</a:t>
            </a:r>
          </a:p>
          <a:p>
            <a:r>
              <a:rPr lang="ru-RU" dirty="0"/>
              <a:t>Потоки – ограниченный системный ресурс</a:t>
            </a:r>
          </a:p>
          <a:p>
            <a:r>
              <a:rPr lang="ru-RU" dirty="0"/>
              <a:t>Большое количество потоков приводит к частому переключению контекста</a:t>
            </a:r>
          </a:p>
        </p:txBody>
      </p:sp>
    </p:spTree>
    <p:extLst>
      <p:ext uri="{BB962C8B-B14F-4D97-AF65-F5344CB8AC3E}">
        <p14:creationId xmlns:p14="http://schemas.microsoft.com/office/powerpoint/2010/main" val="10369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1F69-C2AC-BCA7-FC95-C761A7E5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– многопоточный веб-сервер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42BA8-B782-93E9-DA76-BCAACC48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клиент-серверном приложении запуск отдельного потока на соединение подходит лишь для небольшого количества соединений</a:t>
            </a:r>
          </a:p>
          <a:p>
            <a:pPr lvl="1"/>
            <a:r>
              <a:rPr lang="ru-RU" dirty="0"/>
              <a:t>Удачнее будет использовать пул потоков и асинхронный ввод-вывод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4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A9CB-6BBE-617A-E867-B73DD069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D144-DBDE-9ADF-B9C7-C8EB77D82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Williams Anthony, “C++ Concurrency in Action, 2</a:t>
            </a:r>
            <a:r>
              <a:rPr lang="en-US" baseline="30000" dirty="0"/>
              <a:t>nd</a:t>
            </a:r>
            <a:r>
              <a:rPr lang="en-US" dirty="0"/>
              <a:t> Edition”</a:t>
            </a:r>
            <a:endParaRPr lang="ru-RU" dirty="0"/>
          </a:p>
          <a:p>
            <a:r>
              <a:rPr lang="en-US" dirty="0"/>
              <a:t>Maurice Herlihy, Nir Shavit “The Art of Multiprocessor Programming”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0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820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245225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Конкурентность  и параллелизм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0B179B-1578-721A-0FEC-61F1F305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362"/>
            <a:ext cx="9144000" cy="110143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bg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7C22-5726-A0B7-3A27-360D910E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E663F-ACF5-0B33-EACF-F57F7735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2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38A3-F4AC-E0C9-EACF-F4CBD4D5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(</a:t>
            </a:r>
            <a:r>
              <a:rPr lang="en-US" dirty="0"/>
              <a:t>Concurrency)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ABFE0-8E47-A1F0-20F3-AE6C27DC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повседневном смысле – способность выполнять несколько действий в одно и то же время</a:t>
            </a:r>
            <a:endParaRPr lang="en-US" dirty="0"/>
          </a:p>
          <a:p>
            <a:r>
              <a:rPr lang="ru-RU" dirty="0"/>
              <a:t>Конкурентность в компьютерных системах позволяет выполнять несколько независимых действий параллельно</a:t>
            </a:r>
          </a:p>
          <a:p>
            <a:pPr lvl="1"/>
            <a:r>
              <a:rPr lang="ru-RU" dirty="0"/>
              <a:t>Воспроизведение музыки в видео-плеере и реакция на действия пользователя</a:t>
            </a:r>
          </a:p>
          <a:p>
            <a:pPr lvl="1"/>
            <a:r>
              <a:rPr lang="ru-RU" dirty="0"/>
              <a:t>Вывод графики в играх одновременно с логикой ИИ</a:t>
            </a:r>
          </a:p>
          <a:p>
            <a:pPr lvl="1"/>
            <a:r>
              <a:rPr lang="ru-RU" dirty="0"/>
              <a:t>Воспроизведение потокового видео</a:t>
            </a:r>
          </a:p>
        </p:txBody>
      </p:sp>
    </p:spTree>
    <p:extLst>
      <p:ext uri="{BB962C8B-B14F-4D97-AF65-F5344CB8AC3E}">
        <p14:creationId xmlns:p14="http://schemas.microsoft.com/office/powerpoint/2010/main" val="18938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C57F-5778-D389-593A-6FE614C1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Параллелизм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41C3D-11A1-387C-3B3C-6EE86D42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возможностей параллельного выполнения вычислений</a:t>
            </a:r>
            <a:r>
              <a:rPr lang="en-US" dirty="0"/>
              <a:t> </a:t>
            </a:r>
            <a:r>
              <a:rPr lang="ru-RU" dirty="0"/>
              <a:t>для повышения производительности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81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2175-7A55-2566-B1EB-AE4AFB5D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Предпосылки использования конкурентности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0A55-7935-BB42-270A-59338DD1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Обработка большого количества независимых задач</a:t>
            </a:r>
          </a:p>
          <a:p>
            <a:r>
              <a:rPr lang="ru-RU" dirty="0"/>
              <a:t>Ускорение вычислений</a:t>
            </a:r>
          </a:p>
          <a:p>
            <a:r>
              <a:rPr lang="ru-RU" dirty="0"/>
              <a:t>Улучшение отзывчивости пользовательского интерфейса</a:t>
            </a:r>
          </a:p>
          <a:p>
            <a:r>
              <a:rPr lang="ru-RU" dirty="0"/>
              <a:t>Повышение производительности работы высоконагруженных серверных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2727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9DDFFF-570A-ED0E-4F11-00083E0D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Отличие конкурентности от параллелизма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6947B9-297E-75E4-D859-3E5580FBB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504283"/>
              </p:ext>
            </p:extLst>
          </p:nvPr>
        </p:nvGraphicFramePr>
        <p:xfrm>
          <a:off x="838200" y="1825625"/>
          <a:ext cx="10515597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9530482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6194996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18194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Характеристика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Конкурентность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Параллелизм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4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Идея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Переключение между задачами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Одновременное выполнение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Цель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Оптимизация использования ресурсов и разделение обязанностей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Ускорение вычислений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Аппаратная поддержка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требуется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Требуется многопроцесорная или многоядерная система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81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49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BCF1-588A-827C-63A8-C415D11B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Конкурентное и параллельное выполнение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261A7E-FDE2-ED7A-6F0D-2C2CA8558B5C}"/>
              </a:ext>
            </a:extLst>
          </p:cNvPr>
          <p:cNvSpPr/>
          <p:nvPr/>
        </p:nvSpPr>
        <p:spPr>
          <a:xfrm>
            <a:off x="838200" y="2396836"/>
            <a:ext cx="3415145" cy="44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FABB6-E0EC-AA1C-F924-7C111D3CB38B}"/>
              </a:ext>
            </a:extLst>
          </p:cNvPr>
          <p:cNvSpPr/>
          <p:nvPr/>
        </p:nvSpPr>
        <p:spPr>
          <a:xfrm>
            <a:off x="4259002" y="2396836"/>
            <a:ext cx="3415145" cy="44334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C091528-DD39-2F7A-EF70-ED910A214BC3}"/>
              </a:ext>
            </a:extLst>
          </p:cNvPr>
          <p:cNvGrpSpPr/>
          <p:nvPr/>
        </p:nvGrpSpPr>
        <p:grpSpPr>
          <a:xfrm>
            <a:off x="838201" y="3465513"/>
            <a:ext cx="7238999" cy="443347"/>
            <a:chOff x="-17290464" y="6466609"/>
            <a:chExt cx="58964928" cy="44334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DE218C8-5C48-17D6-7C6E-7C1D0F456A1E}"/>
                </a:ext>
              </a:extLst>
            </p:cNvPr>
            <p:cNvGrpSpPr/>
            <p:nvPr/>
          </p:nvGrpSpPr>
          <p:grpSpPr>
            <a:xfrm>
              <a:off x="-17290464" y="6466609"/>
              <a:ext cx="29482464" cy="443346"/>
              <a:chOff x="838200" y="4171661"/>
              <a:chExt cx="29482464" cy="443346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3019A1F-34AE-7196-F69E-DFD8467B72C9}"/>
                  </a:ext>
                </a:extLst>
              </p:cNvPr>
              <p:cNvGrpSpPr/>
              <p:nvPr/>
            </p:nvGrpSpPr>
            <p:grpSpPr>
              <a:xfrm>
                <a:off x="838200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E248851D-4652-7862-4D8F-EF737D1FDA0B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12063296-ADA7-54D7-B4B5-C438285CD583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9D3CBCC5-B587-FE30-CFD1-452896E2E925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91DA3736-1DBB-D10E-7C57-0F6B6007CC6B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750DB50C-31CC-A105-85EE-177CC33BDCD8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527A61A0-8DE7-4DD8-9D6C-A7CF3C4A967D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0F4B58D-9A95-48B2-9254-8219D0CEFC7A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8CCE3F3B-BA6E-CD3C-D2BF-61CBFC7D9136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2CF7E82-3DF6-1B5A-3132-A248BDC109F6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33E20EDD-EA92-5090-431F-31B94A97A4BA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BBFB6A62-613D-C6C4-F752-FB7B8CAB6339}"/>
                  </a:ext>
                </a:extLst>
              </p:cNvPr>
              <p:cNvGrpSpPr/>
              <p:nvPr/>
            </p:nvGrpSpPr>
            <p:grpSpPr>
              <a:xfrm>
                <a:off x="15579432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C7D6C83-6478-4276-73E1-50D8F1FC2B94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C70B26A-6BE7-4AD5-3351-8823EE208E31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D9DBF6BD-0902-1E1F-67C5-899D4959C468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400114B4-00DA-6292-BD42-383B2A1AAA75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E6072D89-598C-C716-8834-4687775F2EE8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A0C2AF98-CC09-A349-C980-10ED244E6630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2B0C97C9-8239-213D-6819-68D93C7543AC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F691E965-DFCC-3846-D5FD-CFC9A917F24B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751ED38E-1FA4-9441-A152-13A19BCE5A87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1CC283BF-25FE-A0D2-071A-42489B9566F0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703D683-195B-E70C-9850-34DB70DBCBA9}"/>
                </a:ext>
              </a:extLst>
            </p:cNvPr>
            <p:cNvGrpSpPr/>
            <p:nvPr/>
          </p:nvGrpSpPr>
          <p:grpSpPr>
            <a:xfrm>
              <a:off x="12192000" y="6466609"/>
              <a:ext cx="29482464" cy="443346"/>
              <a:chOff x="838200" y="4171661"/>
              <a:chExt cx="29482464" cy="443346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2C2ED71-D636-E51F-E162-B0929C7718B7}"/>
                  </a:ext>
                </a:extLst>
              </p:cNvPr>
              <p:cNvGrpSpPr/>
              <p:nvPr/>
            </p:nvGrpSpPr>
            <p:grpSpPr>
              <a:xfrm>
                <a:off x="838200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D82EFC0D-07C9-1204-DEF4-46EBDB89F978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B83A89E3-33A5-D6BE-CA91-6368C8676D25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BCA5E90F-6F97-EA93-2733-475A7C245490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E0C8FAEF-86AD-18D9-898B-F85BD393D97A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7A7FDB70-7552-2E30-667B-9C9B27F3E8CD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FD16714B-AD51-FA8D-D5D1-219262CB86C4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B57B7B7-6909-5346-6371-212D94E4F067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F464B8F6-7A60-FBD0-DF22-FEC331075BC7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FE388C6E-8227-646B-4D32-B9D76FDFA17F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1F10FDE1-DB3B-CBA7-C335-0788821362E6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5567293F-4F2A-C36A-5F2D-222E1E935955}"/>
                  </a:ext>
                </a:extLst>
              </p:cNvPr>
              <p:cNvGrpSpPr/>
              <p:nvPr/>
            </p:nvGrpSpPr>
            <p:grpSpPr>
              <a:xfrm>
                <a:off x="15579432" y="4171661"/>
                <a:ext cx="14741232" cy="443346"/>
                <a:chOff x="838200" y="4171661"/>
                <a:chExt cx="14741232" cy="4433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C42E3FBB-1004-A084-A927-B29FE148A8B8}"/>
                    </a:ext>
                  </a:extLst>
                </p:cNvPr>
                <p:cNvGrpSpPr/>
                <p:nvPr/>
              </p:nvGrpSpPr>
              <p:grpSpPr>
                <a:xfrm>
                  <a:off x="838200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D9580922-C254-4CB7-1C45-A398A7E15A43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A4BFB6E7-3AB1-3FCB-B197-AC2DF55CF9BA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BAD63CDC-CFEB-ECB9-B590-8BC1728E566B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1E50E3CC-1ABB-4BCE-2B1D-B7B365B7706F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11198F09-BF13-76DD-2192-8295B0E304B1}"/>
                    </a:ext>
                  </a:extLst>
                </p:cNvPr>
                <p:cNvGrpSpPr/>
                <p:nvPr/>
              </p:nvGrpSpPr>
              <p:grpSpPr>
                <a:xfrm>
                  <a:off x="8208816" y="4171661"/>
                  <a:ext cx="7370616" cy="443346"/>
                  <a:chOff x="838200" y="3243840"/>
                  <a:chExt cx="7370616" cy="443346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11265B65-09C0-959B-187A-304AEC557C94}"/>
                      </a:ext>
                    </a:extLst>
                  </p:cNvPr>
                  <p:cNvSpPr/>
                  <p:nvPr/>
                </p:nvSpPr>
                <p:spPr>
                  <a:xfrm>
                    <a:off x="838200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A6171B8C-630B-5DAC-D585-6F519A03A8F0}"/>
                      </a:ext>
                    </a:extLst>
                  </p:cNvPr>
                  <p:cNvSpPr/>
                  <p:nvPr/>
                </p:nvSpPr>
                <p:spPr>
                  <a:xfrm>
                    <a:off x="4523508" y="3243840"/>
                    <a:ext cx="3415145" cy="443346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B39098FE-4EF2-AFF7-F218-07C9F6050E4E}"/>
                      </a:ext>
                    </a:extLst>
                  </p:cNvPr>
                  <p:cNvSpPr/>
                  <p:nvPr/>
                </p:nvSpPr>
                <p:spPr>
                  <a:xfrm>
                    <a:off x="4253344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D515791C-9FC7-3244-EA3B-A88E722E06BF}"/>
                      </a:ext>
                    </a:extLst>
                  </p:cNvPr>
                  <p:cNvSpPr/>
                  <p:nvPr/>
                </p:nvSpPr>
                <p:spPr>
                  <a:xfrm>
                    <a:off x="7938653" y="3243840"/>
                    <a:ext cx="270163" cy="44334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F35E18C-4A57-C1C2-214D-5EDE6298B45D}"/>
              </a:ext>
            </a:extLst>
          </p:cNvPr>
          <p:cNvSpPr/>
          <p:nvPr/>
        </p:nvSpPr>
        <p:spPr>
          <a:xfrm>
            <a:off x="838200" y="4567651"/>
            <a:ext cx="3415145" cy="44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15EDB2A-F699-B979-0C9B-A2CCCACCBD15}"/>
              </a:ext>
            </a:extLst>
          </p:cNvPr>
          <p:cNvSpPr/>
          <p:nvPr/>
        </p:nvSpPr>
        <p:spPr>
          <a:xfrm>
            <a:off x="838200" y="5077840"/>
            <a:ext cx="3415145" cy="44334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4DB0FA4-185E-1514-4622-6DEB2629AD74}"/>
              </a:ext>
            </a:extLst>
          </p:cNvPr>
          <p:cNvSpPr txBox="1"/>
          <p:nvPr/>
        </p:nvSpPr>
        <p:spPr>
          <a:xfrm>
            <a:off x="838199" y="1892300"/>
            <a:ext cx="448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Последовательное выполнение задач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75F32CA-5D57-297D-DE7A-E3BA6771EC42}"/>
              </a:ext>
            </a:extLst>
          </p:cNvPr>
          <p:cNvSpPr txBox="1"/>
          <p:nvPr/>
        </p:nvSpPr>
        <p:spPr>
          <a:xfrm>
            <a:off x="838199" y="3055340"/>
            <a:ext cx="70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Конкурентное выполнение задач на одноядерном компьютере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110494B-E0A8-15F6-20D3-97BF311AED8D}"/>
              </a:ext>
            </a:extLst>
          </p:cNvPr>
          <p:cNvSpPr txBox="1"/>
          <p:nvPr/>
        </p:nvSpPr>
        <p:spPr>
          <a:xfrm>
            <a:off x="838199" y="4164898"/>
            <a:ext cx="706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Параллельное выполнение задач на двухядерном компьютере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FD70083-1D48-1C94-E040-25A7F97AEA1A}"/>
              </a:ext>
            </a:extLst>
          </p:cNvPr>
          <p:cNvSpPr txBox="1"/>
          <p:nvPr/>
        </p:nvSpPr>
        <p:spPr>
          <a:xfrm>
            <a:off x="4424533" y="460465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Ядро №1</a:t>
            </a:r>
            <a:endParaRPr 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E10A2FD-AA14-9110-098A-13019DED13F2}"/>
              </a:ext>
            </a:extLst>
          </p:cNvPr>
          <p:cNvSpPr txBox="1"/>
          <p:nvPr/>
        </p:nvSpPr>
        <p:spPr>
          <a:xfrm>
            <a:off x="4457701" y="511484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Ядро №2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73" grpId="0"/>
      <p:bldP spid="174" grpId="0"/>
      <p:bldP spid="175" grpId="0"/>
      <p:bldP spid="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B1DB-B521-E467-94C5-3F2069BB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задач на многоядерном компьютере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BCD74B-41A2-CFE5-787B-6E85C5A55842}"/>
              </a:ext>
            </a:extLst>
          </p:cNvPr>
          <p:cNvSpPr/>
          <p:nvPr/>
        </p:nvSpPr>
        <p:spPr>
          <a:xfrm>
            <a:off x="1066800" y="2540000"/>
            <a:ext cx="29210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B313D-D933-3149-3DC5-775F0628F4F7}"/>
              </a:ext>
            </a:extLst>
          </p:cNvPr>
          <p:cNvSpPr/>
          <p:nvPr/>
        </p:nvSpPr>
        <p:spPr>
          <a:xfrm>
            <a:off x="1403350" y="2540000"/>
            <a:ext cx="40640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264684-3CF4-D590-833D-5A35CBC43053}"/>
              </a:ext>
            </a:extLst>
          </p:cNvPr>
          <p:cNvSpPr/>
          <p:nvPr/>
        </p:nvSpPr>
        <p:spPr>
          <a:xfrm>
            <a:off x="1606550" y="3211513"/>
            <a:ext cx="50292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0C4F04-02DC-6AE5-A94A-880B07667A0A}"/>
              </a:ext>
            </a:extLst>
          </p:cNvPr>
          <p:cNvSpPr/>
          <p:nvPr/>
        </p:nvSpPr>
        <p:spPr>
          <a:xfrm>
            <a:off x="1066800" y="3211513"/>
            <a:ext cx="50292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A0B5C-B4C2-2F43-9B63-53E2E3C622C3}"/>
              </a:ext>
            </a:extLst>
          </p:cNvPr>
          <p:cNvSpPr/>
          <p:nvPr/>
        </p:nvSpPr>
        <p:spPr>
          <a:xfrm>
            <a:off x="4618990" y="2540000"/>
            <a:ext cx="292100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FE999-C73D-456B-BF69-AB42E07C3CF2}"/>
              </a:ext>
            </a:extLst>
          </p:cNvPr>
          <p:cNvSpPr/>
          <p:nvPr/>
        </p:nvSpPr>
        <p:spPr>
          <a:xfrm>
            <a:off x="258826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13D9B-A9B0-7FCD-4C92-E928AF1CD39B}"/>
              </a:ext>
            </a:extLst>
          </p:cNvPr>
          <p:cNvSpPr/>
          <p:nvPr/>
        </p:nvSpPr>
        <p:spPr>
          <a:xfrm>
            <a:off x="1854200" y="2540000"/>
            <a:ext cx="14224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C8C742-6068-CAE3-6174-A45ECD1AD659}"/>
              </a:ext>
            </a:extLst>
          </p:cNvPr>
          <p:cNvSpPr/>
          <p:nvPr/>
        </p:nvSpPr>
        <p:spPr>
          <a:xfrm>
            <a:off x="2146300" y="3211513"/>
            <a:ext cx="158434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007D9-C3EB-98F8-8003-17344D2DF2A4}"/>
              </a:ext>
            </a:extLst>
          </p:cNvPr>
          <p:cNvSpPr/>
          <p:nvPr/>
        </p:nvSpPr>
        <p:spPr>
          <a:xfrm>
            <a:off x="2040890" y="2540000"/>
            <a:ext cx="50292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1DEC46-E80A-4A43-74A2-3A474E1C56D4}"/>
              </a:ext>
            </a:extLst>
          </p:cNvPr>
          <p:cNvSpPr/>
          <p:nvPr/>
        </p:nvSpPr>
        <p:spPr>
          <a:xfrm>
            <a:off x="326136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0CBE1-8423-BF50-6BCC-C671CAB85F00}"/>
              </a:ext>
            </a:extLst>
          </p:cNvPr>
          <p:cNvSpPr/>
          <p:nvPr/>
        </p:nvSpPr>
        <p:spPr>
          <a:xfrm>
            <a:off x="2924810" y="2540000"/>
            <a:ext cx="29210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05C3F2-507A-1361-1FBF-2154F266B443}"/>
              </a:ext>
            </a:extLst>
          </p:cNvPr>
          <p:cNvSpPr/>
          <p:nvPr/>
        </p:nvSpPr>
        <p:spPr>
          <a:xfrm>
            <a:off x="4273866" y="3211513"/>
            <a:ext cx="29210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CCCB1-78BE-CAA9-9938-329AB423C0E9}"/>
              </a:ext>
            </a:extLst>
          </p:cNvPr>
          <p:cNvSpPr/>
          <p:nvPr/>
        </p:nvSpPr>
        <p:spPr>
          <a:xfrm>
            <a:off x="2833370" y="3211513"/>
            <a:ext cx="494030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5FA648-C339-EA51-E368-CB7D42D33B26}"/>
              </a:ext>
            </a:extLst>
          </p:cNvPr>
          <p:cNvSpPr/>
          <p:nvPr/>
        </p:nvSpPr>
        <p:spPr>
          <a:xfrm>
            <a:off x="3942080" y="2540000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3C97BC-7B41-34C6-23FD-4A1BE770BB48}"/>
              </a:ext>
            </a:extLst>
          </p:cNvPr>
          <p:cNvSpPr/>
          <p:nvPr/>
        </p:nvSpPr>
        <p:spPr>
          <a:xfrm>
            <a:off x="4282440" y="2540000"/>
            <a:ext cx="292100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F60751-E2B1-C67B-68CC-E29DDF7DF772}"/>
              </a:ext>
            </a:extLst>
          </p:cNvPr>
          <p:cNvSpPr/>
          <p:nvPr/>
        </p:nvSpPr>
        <p:spPr>
          <a:xfrm>
            <a:off x="3819048" y="3211513"/>
            <a:ext cx="417988" cy="50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C6FC9B-E854-391B-1E82-ABA0ABCA9CE8}"/>
              </a:ext>
            </a:extLst>
          </p:cNvPr>
          <p:cNvSpPr/>
          <p:nvPr/>
        </p:nvSpPr>
        <p:spPr>
          <a:xfrm>
            <a:off x="4618990" y="3211513"/>
            <a:ext cx="292100" cy="508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E83FB4-B6F4-DB7D-D93A-584AD6B789CC}"/>
              </a:ext>
            </a:extLst>
          </p:cNvPr>
          <p:cNvSpPr/>
          <p:nvPr/>
        </p:nvSpPr>
        <p:spPr>
          <a:xfrm>
            <a:off x="3601720" y="2540000"/>
            <a:ext cx="292100" cy="50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D8A11-86B6-8737-85CE-E40017863634}"/>
              </a:ext>
            </a:extLst>
          </p:cNvPr>
          <p:cNvSpPr/>
          <p:nvPr/>
        </p:nvSpPr>
        <p:spPr>
          <a:xfrm>
            <a:off x="3364230" y="3211513"/>
            <a:ext cx="417988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1606B-A23E-2CEF-4360-44F123ADBD90}"/>
              </a:ext>
            </a:extLst>
          </p:cNvPr>
          <p:cNvSpPr txBox="1"/>
          <p:nvPr/>
        </p:nvSpPr>
        <p:spPr>
          <a:xfrm>
            <a:off x="5090160" y="2540000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 №1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124447-BAA9-E83E-BC51-E3D1B8433C56}"/>
              </a:ext>
            </a:extLst>
          </p:cNvPr>
          <p:cNvSpPr txBox="1"/>
          <p:nvPr/>
        </p:nvSpPr>
        <p:spPr>
          <a:xfrm>
            <a:off x="5090160" y="3244334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 №2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F2DCFD-3FF9-14BF-05DE-0236EF2BDEA3}"/>
              </a:ext>
            </a:extLst>
          </p:cNvPr>
          <p:cNvSpPr/>
          <p:nvPr/>
        </p:nvSpPr>
        <p:spPr>
          <a:xfrm>
            <a:off x="2344104" y="3211513"/>
            <a:ext cx="452436" cy="50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2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1610</Words>
  <Application>Microsoft Office PowerPoint</Application>
  <PresentationFormat>Widescreen</PresentationFormat>
  <Paragraphs>215</Paragraphs>
  <Slides>30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Consolas</vt:lpstr>
      <vt:lpstr>Impact</vt:lpstr>
      <vt:lpstr>Segoe UI Web (Cyrillic)</vt:lpstr>
      <vt:lpstr>Office Theme</vt:lpstr>
      <vt:lpstr>Конкурентность  и параллелизм</vt:lpstr>
      <vt:lpstr>Конкурентность  и параллелизм</vt:lpstr>
      <vt:lpstr>Конкурентность  и параллелизм</vt:lpstr>
      <vt:lpstr>Конкурентность (Concurrency)</vt:lpstr>
      <vt:lpstr>Параллелизм</vt:lpstr>
      <vt:lpstr>Предпосылки использования конкурентности</vt:lpstr>
      <vt:lpstr>Отличие конкурентности от параллелизма</vt:lpstr>
      <vt:lpstr>Конкурентное и параллельное выполнение</vt:lpstr>
      <vt:lpstr>Выполнение задач на многоядерном компьютере</vt:lpstr>
      <vt:lpstr>Подходы к конкурентности</vt:lpstr>
      <vt:lpstr>Два подхода к конкурентности </vt:lpstr>
      <vt:lpstr>Многопроцессность</vt:lpstr>
      <vt:lpstr>PowerPoint Presentation</vt:lpstr>
      <vt:lpstr>Многопоточность</vt:lpstr>
      <vt:lpstr>Векторизация</vt:lpstr>
      <vt:lpstr>Векторное сложение элементов массивов</vt:lpstr>
      <vt:lpstr>Векторное сложение массивов (AVX2)</vt:lpstr>
      <vt:lpstr>Параллельные вычисления на GPU</vt:lpstr>
      <vt:lpstr>Для чего использовать конкурентность?</vt:lpstr>
      <vt:lpstr>Конкурентность для разделение ответственности</vt:lpstr>
      <vt:lpstr>Пример: многопоточный видео-плеер</vt:lpstr>
      <vt:lpstr>Закон Мура</vt:lpstr>
      <vt:lpstr>PowerPoint Presentation</vt:lpstr>
      <vt:lpstr>Конкурентность для повышения производительности</vt:lpstr>
      <vt:lpstr>Виды параллелизма</vt:lpstr>
      <vt:lpstr>Чрезвычайная параллельность</vt:lpstr>
      <vt:lpstr>Когда не следует использовать конкурентность</vt:lpstr>
      <vt:lpstr>Пример – многопоточный веб-сервер</vt:lpstr>
      <vt:lpstr>Список литературы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16</cp:revision>
  <dcterms:created xsi:type="dcterms:W3CDTF">2024-08-02T19:39:14Z</dcterms:created>
  <dcterms:modified xsi:type="dcterms:W3CDTF">2025-02-03T15:59:19Z</dcterms:modified>
</cp:coreProperties>
</file>